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57" r:id="rId2"/>
    <p:sldId id="375" r:id="rId3"/>
    <p:sldId id="376" r:id="rId4"/>
  </p:sldIdLst>
  <p:sldSz cx="10693400" cy="756126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1CDF2"/>
    <a:srgbClr val="36A7E9"/>
    <a:srgbClr val="8DC4EF"/>
    <a:srgbClr val="B9D4ED"/>
    <a:srgbClr val="1B7734"/>
    <a:srgbClr val="3157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18" y="41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01.06.2014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01.09.2014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01.12.2014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0.65000000000000013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01.06.2015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0.75000000000000011</c:v>
                </c:pt>
              </c:numCache>
            </c:numRef>
          </c:val>
        </c:ser>
        <c:shape val="box"/>
        <c:axId val="78394496"/>
        <c:axId val="78396032"/>
        <c:axId val="0"/>
      </c:bar3DChart>
      <c:catAx>
        <c:axId val="78394496"/>
        <c:scaling>
          <c:orientation val="minMax"/>
        </c:scaling>
        <c:axPos val="b"/>
        <c:numFmt formatCode="General" sourceLinked="1"/>
        <c:tickLblPos val="nextTo"/>
        <c:crossAx val="78396032"/>
        <c:crosses val="autoZero"/>
        <c:auto val="1"/>
        <c:lblAlgn val="ctr"/>
        <c:lblOffset val="100"/>
      </c:catAx>
      <c:valAx>
        <c:axId val="78396032"/>
        <c:scaling>
          <c:orientation val="minMax"/>
        </c:scaling>
        <c:axPos val="l"/>
        <c:majorGridlines/>
        <c:numFmt formatCode="0%" sourceLinked="1"/>
        <c:tickLblPos val="nextTo"/>
        <c:crossAx val="7839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20454100058811"/>
          <c:y val="0.70329704538702387"/>
          <c:w val="0.32013365902367552"/>
          <c:h val="0.283284994440435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количество окон МФЦ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количество окон МФЦ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количество окон МФЦ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axId val="81005184"/>
        <c:axId val="81023360"/>
      </c:barChart>
      <c:catAx>
        <c:axId val="81005184"/>
        <c:scaling>
          <c:orientation val="minMax"/>
        </c:scaling>
        <c:axPos val="b"/>
        <c:numFmt formatCode="General" sourceLinked="1"/>
        <c:tickLblPos val="nextTo"/>
        <c:crossAx val="81023360"/>
        <c:crosses val="autoZero"/>
        <c:auto val="1"/>
        <c:lblAlgn val="ctr"/>
        <c:lblOffset val="100"/>
      </c:catAx>
      <c:valAx>
        <c:axId val="81023360"/>
        <c:scaling>
          <c:orientation val="minMax"/>
        </c:scaling>
        <c:axPos val="l"/>
        <c:majorGridlines/>
        <c:numFmt formatCode="General" sourceLinked="1"/>
        <c:tickLblPos val="nextTo"/>
        <c:crossAx val="81005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B77CF5-62F8-4894-A928-962C70E18B6C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746125"/>
            <a:ext cx="52736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8BB5C0-5F70-4481-9C62-8F7D741B7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4263459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924175"/>
            <a:ext cx="10693400" cy="25209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764295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521" y="5570666"/>
            <a:ext cx="6592170" cy="972577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116" y="3453495"/>
            <a:ext cx="8391174" cy="1977050"/>
          </a:xfrm>
          <a:effectLst/>
        </p:spPr>
        <p:txBody>
          <a:bodyPr/>
          <a:lstStyle>
            <a:lvl1pPr marL="730139" indent="-521528" algn="l">
              <a:defRPr sz="6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7185-93AC-4394-8C8E-597E01BAE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92" y="806534"/>
            <a:ext cx="7485380" cy="3831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32A83-3A32-461A-AE1F-005276DE4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9256" y="415128"/>
            <a:ext cx="2406015" cy="577551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7366" y="806534"/>
            <a:ext cx="5647583" cy="53966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80EE9-76C9-4F92-BD5A-09D20572E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36675" y="806535"/>
            <a:ext cx="7485380" cy="3831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0BC3F-F9C5-460D-AA30-EAB2D666A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263459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924175"/>
            <a:ext cx="10693400" cy="25209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764295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709" y="2395445"/>
            <a:ext cx="6977684" cy="2671851"/>
          </a:xfrm>
          <a:effectLst/>
        </p:spPr>
        <p:txBody>
          <a:bodyPr anchor="b"/>
          <a:lstStyle>
            <a:lvl1pPr algn="r">
              <a:defRPr sz="52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5129" y="5079995"/>
            <a:ext cx="6982161" cy="921133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2"/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76FA9-9C3A-44C9-B157-A1FE5F2F2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36674" y="806534"/>
            <a:ext cx="3913784" cy="3831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806535"/>
            <a:ext cx="3913784" cy="3831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DFFB3-7A32-49D4-AE45-414519631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675" y="806535"/>
            <a:ext cx="3913784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2401" y="1543926"/>
            <a:ext cx="3913784" cy="3024505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4762" y="806535"/>
            <a:ext cx="3913784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1542498"/>
            <a:ext cx="3913784" cy="3024505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149C-E8EF-4CE2-B774-466FA9499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BA207-4DB5-410A-8A04-1DC58B086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116C-BDC1-40FB-B663-A43C95771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276" y="2436407"/>
            <a:ext cx="4252199" cy="1387547"/>
          </a:xfrm>
          <a:effectLst/>
        </p:spPr>
        <p:txBody>
          <a:bodyPr anchor="b"/>
          <a:lstStyle>
            <a:lvl1pPr marL="260764" indent="-260764" algn="l">
              <a:defRPr sz="32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1861" y="806535"/>
            <a:ext cx="4697758" cy="5396667"/>
          </a:xfrm>
        </p:spPr>
        <p:txBody>
          <a:bodyPr anchor="ctr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047" y="3856489"/>
            <a:ext cx="3962850" cy="235891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6733-B80A-4C27-905E-ACCC34033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263459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924175"/>
            <a:ext cx="10693400" cy="25209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764295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33469" y="1260211"/>
            <a:ext cx="4812030" cy="344855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3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6640" y="1114108"/>
            <a:ext cx="4320061" cy="2384830"/>
          </a:xfrm>
        </p:spPr>
        <p:txBody>
          <a:bodyPr anchor="b"/>
          <a:lstStyle>
            <a:lvl1pPr marL="208611" indent="-208611">
              <a:buFont typeface="Georgia" pitchFamily="18" charset="0"/>
              <a:buChar char="*"/>
              <a:defRPr sz="18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00" y="4922231"/>
            <a:ext cx="7465193" cy="1260211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26BD1-E2FB-41CA-AC41-58E675950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8940"/>
            <a:ext cx="10693400" cy="193232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693400" cy="562894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4488"/>
            <a:ext cx="10693400" cy="25209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4295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7088" y="4821238"/>
            <a:ext cx="7616825" cy="1258887"/>
          </a:xfrm>
          <a:prstGeom prst="rect">
            <a:avLst/>
          </a:prstGeom>
          <a:effectLst/>
        </p:spPr>
        <p:txBody>
          <a:bodyPr vert="horz" lIns="104306" tIns="52153" rIns="104306" bIns="52153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18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6675" y="808038"/>
            <a:ext cx="7485063" cy="383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8363" y="6805613"/>
            <a:ext cx="29400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988" y="6805613"/>
            <a:ext cx="39211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6113" y="6805613"/>
            <a:ext cx="2138362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9F98EC-39CF-4EA6-B9E2-8C37A545F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68" r:id="rId2"/>
    <p:sldLayoutId id="2147484077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8" r:id="rId9"/>
    <p:sldLayoutId id="2147484074" r:id="rId10"/>
    <p:sldLayoutId id="2147484075" r:id="rId11"/>
  </p:sldLayoutIdLst>
  <p:timing>
    <p:tnLst>
      <p:par>
        <p:cTn id="1" dur="indefinite" restart="never" nodeType="tmRoot"/>
      </p:par>
    </p:tnLst>
  </p:timing>
  <p:txStyles>
    <p:titleStyle>
      <a:lvl1pPr marL="363538" indent="-363538" algn="r" defTabSz="1042988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2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63538" indent="-363538" algn="r" defTabSz="1042988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200" b="1">
          <a:solidFill>
            <a:schemeClr val="tx1"/>
          </a:solidFill>
          <a:latin typeface="Trebuchet MS" pitchFamily="34" charset="0"/>
        </a:defRPr>
      </a:lvl2pPr>
      <a:lvl3pPr marL="363538" indent="-363538" algn="r" defTabSz="1042988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200" b="1">
          <a:solidFill>
            <a:schemeClr val="tx1"/>
          </a:solidFill>
          <a:latin typeface="Trebuchet MS" pitchFamily="34" charset="0"/>
        </a:defRPr>
      </a:lvl3pPr>
      <a:lvl4pPr marL="363538" indent="-363538" algn="r" defTabSz="1042988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200" b="1">
          <a:solidFill>
            <a:schemeClr val="tx1"/>
          </a:solidFill>
          <a:latin typeface="Trebuchet MS" pitchFamily="34" charset="0"/>
        </a:defRPr>
      </a:lvl4pPr>
      <a:lvl5pPr marL="363538" indent="-363538" algn="r" defTabSz="1042988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52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0350" indent="-207963" algn="l" defTabSz="1042988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2500" kern="1200">
          <a:solidFill>
            <a:srgbClr val="404040"/>
          </a:solidFill>
          <a:latin typeface="+mn-lt"/>
          <a:ea typeface="+mn-ea"/>
          <a:cs typeface="+mn-cs"/>
        </a:defRPr>
      </a:lvl1pPr>
      <a:lvl2pPr marL="625475" indent="-207963" algn="l" defTabSz="1042988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2300" kern="1200">
          <a:solidFill>
            <a:srgbClr val="404040"/>
          </a:solidFill>
          <a:latin typeface="+mn-lt"/>
          <a:ea typeface="+mn-ea"/>
          <a:cs typeface="+mn-cs"/>
        </a:defRPr>
      </a:lvl2pPr>
      <a:lvl3pPr marL="938213" indent="-207963" algn="l" defTabSz="1042988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2100" kern="1200">
          <a:solidFill>
            <a:srgbClr val="404040"/>
          </a:solidFill>
          <a:latin typeface="+mn-lt"/>
          <a:ea typeface="+mn-ea"/>
          <a:cs typeface="+mn-cs"/>
        </a:defRPr>
      </a:lvl3pPr>
      <a:lvl4pPr marL="1250950" indent="-207963" algn="l" defTabSz="1042988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1584325" indent="-207963" algn="l" defTabSz="1042988" rtl="0" eaLnBrk="0" fontAlgn="base" hangingPunct="0">
        <a:spcBef>
          <a:spcPct val="20000"/>
        </a:spcBef>
        <a:spcAft>
          <a:spcPts val="338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5pPr>
      <a:lvl6pPr marL="1898362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42571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607640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51849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3779838"/>
            <a:ext cx="106807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417513" y="1203325"/>
            <a:ext cx="100012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/>
              <a:t>Реализация Указов Президента Российской Федерации от </a:t>
            </a:r>
          </a:p>
          <a:p>
            <a:pPr algn="ctr"/>
            <a:r>
              <a:rPr lang="ru-RU" sz="4000" b="1" dirty="0"/>
              <a:t>07 мая 2012 года на территории муниципального образования </a:t>
            </a:r>
            <a:r>
              <a:rPr lang="ru-RU" sz="4000" b="1" dirty="0" smtClean="0"/>
              <a:t>«Мелекесский район» </a:t>
            </a:r>
            <a:r>
              <a:rPr lang="ru-RU" sz="4000" b="1" dirty="0"/>
              <a:t>Ульяновской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0450" y="0"/>
            <a:ext cx="9632950" cy="8509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anchor="ctr"/>
          <a:lstStyle/>
          <a:p>
            <a:pPr algn="ctr">
              <a:defRPr/>
            </a:pPr>
            <a:r>
              <a:rPr lang="ru-RU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2476500" y="5076825"/>
            <a:ext cx="7766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/>
            <a:endParaRPr lang="ru-RU" sz="2800" b="1" i="1">
              <a:solidFill>
                <a:srgbClr val="002060"/>
              </a:solidFill>
            </a:endParaRP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1131888" y="0"/>
            <a:ext cx="95615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 № 601 «Об основных направлениях совершенствования системы государственного управления»</a:t>
            </a:r>
            <a:endParaRPr lang="ru-RU" sz="2400"/>
          </a:p>
        </p:txBody>
      </p:sp>
      <p:sp>
        <p:nvSpPr>
          <p:cNvPr id="22534" name="AutoShape 1"/>
          <p:cNvSpPr>
            <a:spLocks noChangeArrowheads="1"/>
          </p:cNvSpPr>
          <p:nvPr/>
        </p:nvSpPr>
        <p:spPr bwMode="auto">
          <a:xfrm>
            <a:off x="960438" y="1625600"/>
            <a:ext cx="7321550" cy="1308100"/>
          </a:xfrm>
          <a:custGeom>
            <a:avLst/>
            <a:gdLst>
              <a:gd name="T0" fmla="*/ 7321510 w 7321570"/>
              <a:gd name="T1" fmla="*/ 654030 h 1308120"/>
              <a:gd name="T2" fmla="*/ 3660755 w 7321570"/>
              <a:gd name="T3" fmla="*/ 1308060 h 1308120"/>
              <a:gd name="T4" fmla="*/ 0 w 7321570"/>
              <a:gd name="T5" fmla="*/ 654030 h 1308120"/>
              <a:gd name="T6" fmla="*/ 3660755 w 7321570"/>
              <a:gd name="T7" fmla="*/ 0 h 130812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321570"/>
              <a:gd name="T13" fmla="*/ 0 h 1308120"/>
              <a:gd name="T14" fmla="*/ 7321570 w 7321570"/>
              <a:gd name="T15" fmla="*/ 1308120 h 1308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1570" h="1308120">
                <a:moveTo>
                  <a:pt x="0" y="0"/>
                </a:moveTo>
                <a:lnTo>
                  <a:pt x="25196" y="0"/>
                </a:lnTo>
                <a:lnTo>
                  <a:pt x="25196" y="6533"/>
                </a:lnTo>
                <a:lnTo>
                  <a:pt x="0" y="653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2535" name="AutoShape 2"/>
          <p:cNvSpPr>
            <a:spLocks noChangeArrowheads="1"/>
          </p:cNvSpPr>
          <p:nvPr/>
        </p:nvSpPr>
        <p:spPr bwMode="auto">
          <a:xfrm>
            <a:off x="4489450" y="1681163"/>
            <a:ext cx="5399088" cy="3486150"/>
          </a:xfrm>
          <a:custGeom>
            <a:avLst/>
            <a:gdLst>
              <a:gd name="T0" fmla="*/ 5399088 w 5399088"/>
              <a:gd name="T1" fmla="*/ 1743075 h 3486150"/>
              <a:gd name="T2" fmla="*/ 2699544 w 5399088"/>
              <a:gd name="T3" fmla="*/ 3486150 h 3486150"/>
              <a:gd name="T4" fmla="*/ 0 w 5399088"/>
              <a:gd name="T5" fmla="*/ 1743075 h 3486150"/>
              <a:gd name="T6" fmla="*/ 2699544 w 5399088"/>
              <a:gd name="T7" fmla="*/ 0 h 34861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399088"/>
              <a:gd name="T13" fmla="*/ 0 h 3486150"/>
              <a:gd name="T14" fmla="*/ 5399088 w 5399088"/>
              <a:gd name="T15" fmla="*/ 3486150 h 3486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99088" h="3486150">
                <a:moveTo>
                  <a:pt x="0" y="0"/>
                </a:moveTo>
                <a:lnTo>
                  <a:pt x="14997" y="0"/>
                </a:lnTo>
                <a:lnTo>
                  <a:pt x="14997" y="9683"/>
                </a:lnTo>
                <a:lnTo>
                  <a:pt x="0" y="96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ru-RU" sz="1300">
              <a:solidFill>
                <a:srgbClr val="0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2538" name="TextBox 5"/>
          <p:cNvSpPr txBox="1">
            <a:spLocks noChangeArrowheads="1"/>
          </p:cNvSpPr>
          <p:nvPr/>
        </p:nvSpPr>
        <p:spPr bwMode="auto">
          <a:xfrm>
            <a:off x="0" y="1136650"/>
            <a:ext cx="10347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Уровень удовлетворенности граждан Российской Федерации</a:t>
            </a:r>
          </a:p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качеством предоставления государственных и муниципальных услуг (%)</a:t>
            </a:r>
          </a:p>
        </p:txBody>
      </p:sp>
      <p:sp>
        <p:nvSpPr>
          <p:cNvPr id="22539" name="TextBox 6"/>
          <p:cNvSpPr txBox="1">
            <a:spLocks noChangeArrowheads="1"/>
          </p:cNvSpPr>
          <p:nvPr/>
        </p:nvSpPr>
        <p:spPr bwMode="auto">
          <a:xfrm>
            <a:off x="4692650" y="2136775"/>
            <a:ext cx="60007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1. Ежеквартально администрацией МО «Мелекесский район» проводится опрос населения об уровне удовлетворенности качеством предоставления государственных и муниципальных услуг на территории МО «Мелекесский район».</a:t>
            </a:r>
          </a:p>
          <a:p>
            <a:pPr algn="just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2. Ежемесячно проводятся Дни открытых дверей по вопросу порядка предоставления государственных и муниципальных услуг и кибербезопасности.</a:t>
            </a:r>
            <a:endParaRPr lang="ru-RU" sz="2000" dirty="0">
              <a:solidFill>
                <a:srgbClr val="0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74602" y="1994681"/>
          <a:ext cx="514353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0450" y="0"/>
            <a:ext cx="9632950" cy="8509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anchor="ctr"/>
          <a:lstStyle/>
          <a:p>
            <a:pPr algn="ctr">
              <a:defRPr/>
            </a:pPr>
            <a:r>
              <a:rPr lang="ru-RU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2476500" y="5076825"/>
            <a:ext cx="7766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/>
            <a:endParaRPr lang="ru-RU" sz="2800" b="1" i="1">
              <a:solidFill>
                <a:srgbClr val="002060"/>
              </a:solidFill>
            </a:endParaRP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1131888" y="0"/>
            <a:ext cx="95615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 № 601 «Об основных направлениях совершенствования системы государственного управления»</a:t>
            </a:r>
            <a:endParaRPr lang="ru-RU" sz="2400" dirty="0"/>
          </a:p>
        </p:txBody>
      </p:sp>
      <p:sp>
        <p:nvSpPr>
          <p:cNvPr id="23558" name="AutoShape 1"/>
          <p:cNvSpPr>
            <a:spLocks noChangeArrowheads="1"/>
          </p:cNvSpPr>
          <p:nvPr/>
        </p:nvSpPr>
        <p:spPr bwMode="auto">
          <a:xfrm>
            <a:off x="960438" y="1625600"/>
            <a:ext cx="7321550" cy="1308100"/>
          </a:xfrm>
          <a:custGeom>
            <a:avLst/>
            <a:gdLst>
              <a:gd name="T0" fmla="*/ 7321510 w 7321570"/>
              <a:gd name="T1" fmla="*/ 654030 h 1308120"/>
              <a:gd name="T2" fmla="*/ 3660755 w 7321570"/>
              <a:gd name="T3" fmla="*/ 1308060 h 1308120"/>
              <a:gd name="T4" fmla="*/ 0 w 7321570"/>
              <a:gd name="T5" fmla="*/ 654030 h 1308120"/>
              <a:gd name="T6" fmla="*/ 3660755 w 7321570"/>
              <a:gd name="T7" fmla="*/ 0 h 130812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321570"/>
              <a:gd name="T13" fmla="*/ 0 h 1308120"/>
              <a:gd name="T14" fmla="*/ 7321570 w 7321570"/>
              <a:gd name="T15" fmla="*/ 1308120 h 1308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1570" h="1308120">
                <a:moveTo>
                  <a:pt x="0" y="0"/>
                </a:moveTo>
                <a:lnTo>
                  <a:pt x="25196" y="0"/>
                </a:lnTo>
                <a:lnTo>
                  <a:pt x="25196" y="6533"/>
                </a:lnTo>
                <a:lnTo>
                  <a:pt x="0" y="653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3559" name="AutoShape 2"/>
          <p:cNvSpPr>
            <a:spLocks noChangeArrowheads="1"/>
          </p:cNvSpPr>
          <p:nvPr/>
        </p:nvSpPr>
        <p:spPr bwMode="auto">
          <a:xfrm>
            <a:off x="4489450" y="1681163"/>
            <a:ext cx="5399088" cy="3486150"/>
          </a:xfrm>
          <a:custGeom>
            <a:avLst/>
            <a:gdLst>
              <a:gd name="T0" fmla="*/ 5399088 w 5399088"/>
              <a:gd name="T1" fmla="*/ 1743075 h 3486150"/>
              <a:gd name="T2" fmla="*/ 2699544 w 5399088"/>
              <a:gd name="T3" fmla="*/ 3486150 h 3486150"/>
              <a:gd name="T4" fmla="*/ 0 w 5399088"/>
              <a:gd name="T5" fmla="*/ 1743075 h 3486150"/>
              <a:gd name="T6" fmla="*/ 2699544 w 5399088"/>
              <a:gd name="T7" fmla="*/ 0 h 34861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399088"/>
              <a:gd name="T13" fmla="*/ 0 h 3486150"/>
              <a:gd name="T14" fmla="*/ 5399088 w 5399088"/>
              <a:gd name="T15" fmla="*/ 3486150 h 3486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99088" h="3486150">
                <a:moveTo>
                  <a:pt x="0" y="0"/>
                </a:moveTo>
                <a:lnTo>
                  <a:pt x="14997" y="0"/>
                </a:lnTo>
                <a:lnTo>
                  <a:pt x="14997" y="9683"/>
                </a:lnTo>
                <a:lnTo>
                  <a:pt x="0" y="968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ru-RU" sz="1300">
              <a:solidFill>
                <a:srgbClr val="0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3560" name="AutoShape 1"/>
          <p:cNvSpPr>
            <a:spLocks noChangeArrowheads="1"/>
          </p:cNvSpPr>
          <p:nvPr/>
        </p:nvSpPr>
        <p:spPr bwMode="auto">
          <a:xfrm>
            <a:off x="503238" y="301625"/>
            <a:ext cx="9070975" cy="1260475"/>
          </a:xfrm>
          <a:custGeom>
            <a:avLst/>
            <a:gdLst>
              <a:gd name="T0" fmla="*/ 9070975 w 9070975"/>
              <a:gd name="T1" fmla="*/ 630238 h 1260475"/>
              <a:gd name="T2" fmla="*/ 4535500 w 9070975"/>
              <a:gd name="T3" fmla="*/ 1260475 h 1260475"/>
              <a:gd name="T4" fmla="*/ 0 w 9070975"/>
              <a:gd name="T5" fmla="*/ 630238 h 1260475"/>
              <a:gd name="T6" fmla="*/ 4535500 w 9070975"/>
              <a:gd name="T7" fmla="*/ 0 h 12604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9070975"/>
              <a:gd name="T13" fmla="*/ 0 h 1260475"/>
              <a:gd name="T14" fmla="*/ 9070975 w 9070975"/>
              <a:gd name="T15" fmla="*/ 1260475 h 1260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70975" h="1260475">
                <a:moveTo>
                  <a:pt x="0" y="0"/>
                </a:moveTo>
                <a:lnTo>
                  <a:pt x="25196" y="0"/>
                </a:lnTo>
                <a:lnTo>
                  <a:pt x="25196" y="3503"/>
                </a:lnTo>
                <a:lnTo>
                  <a:pt x="0" y="350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ru-RU" sz="1400" b="1" i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23561" name="AutoShape 2"/>
          <p:cNvSpPr>
            <a:spLocks noChangeArrowheads="1"/>
          </p:cNvSpPr>
          <p:nvPr/>
        </p:nvSpPr>
        <p:spPr bwMode="auto">
          <a:xfrm>
            <a:off x="5040313" y="1768475"/>
            <a:ext cx="4535487" cy="4383088"/>
          </a:xfrm>
          <a:custGeom>
            <a:avLst/>
            <a:gdLst>
              <a:gd name="T0" fmla="*/ 4535487 w 4535487"/>
              <a:gd name="T1" fmla="*/ 2191544 h 4383088"/>
              <a:gd name="T2" fmla="*/ 2267750 w 4535487"/>
              <a:gd name="T3" fmla="*/ 4383088 h 4383088"/>
              <a:gd name="T4" fmla="*/ 0 w 4535487"/>
              <a:gd name="T5" fmla="*/ 2191544 h 4383088"/>
              <a:gd name="T6" fmla="*/ 2267750 w 4535487"/>
              <a:gd name="T7" fmla="*/ 0 h 438308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535487"/>
              <a:gd name="T13" fmla="*/ 0 h 4383088"/>
              <a:gd name="T14" fmla="*/ 4535487 w 4535487"/>
              <a:gd name="T15" fmla="*/ 4383088 h 43830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35487" h="4383088">
                <a:moveTo>
                  <a:pt x="0" y="0"/>
                </a:moveTo>
                <a:lnTo>
                  <a:pt x="12598" y="0"/>
                </a:lnTo>
                <a:lnTo>
                  <a:pt x="12598" y="12176"/>
                </a:lnTo>
                <a:lnTo>
                  <a:pt x="0" y="1217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215900" indent="-215900"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23566" name="TextBox 8"/>
          <p:cNvSpPr txBox="1">
            <a:spLocks noChangeArrowheads="1"/>
          </p:cNvSpPr>
          <p:nvPr/>
        </p:nvSpPr>
        <p:spPr bwMode="auto">
          <a:xfrm>
            <a:off x="0" y="993775"/>
            <a:ext cx="1069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Доля граждан, имеющих доступ к получению государственных услуг по принципу "одного окна« по месту пребывания,  в том числе в многофункциональных центрах предоставления государственных и муниципальных услуг (%)</a:t>
            </a:r>
          </a:p>
        </p:txBody>
      </p:sp>
      <p:sp>
        <p:nvSpPr>
          <p:cNvPr id="23567" name="TextBox 9"/>
          <p:cNvSpPr txBox="1">
            <a:spLocks noChangeArrowheads="1"/>
          </p:cNvSpPr>
          <p:nvPr/>
        </p:nvSpPr>
        <p:spPr bwMode="auto">
          <a:xfrm>
            <a:off x="5132386" y="1928952"/>
            <a:ext cx="53578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15900" indent="-215900" algn="just">
              <a:buSzPct val="45000"/>
              <a:buFont typeface="StarSymbol"/>
              <a:buChar char="l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endParaRPr lang="ru-RU" sz="1800" dirty="0" smtClean="0">
              <a:solidFill>
                <a:srgbClr val="000000"/>
              </a:solidFill>
            </a:endParaRPr>
          </a:p>
          <a:p>
            <a:pPr marL="215900" indent="-215900" algn="just">
              <a:buSzPct val="45000"/>
              <a:buFont typeface="StarSymbol"/>
              <a:buChar char="l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ru-RU" sz="1800" dirty="0" smtClean="0">
                <a:solidFill>
                  <a:srgbClr val="000000"/>
                </a:solidFill>
              </a:rPr>
              <a:t>17 ноября 2014 года  в р.п. Новая Майна МО «</a:t>
            </a:r>
            <a:r>
              <a:rPr lang="ru-RU" sz="1800" dirty="0" err="1" smtClean="0">
                <a:solidFill>
                  <a:srgbClr val="000000"/>
                </a:solidFill>
              </a:rPr>
              <a:t>Новомайнское</a:t>
            </a:r>
            <a:r>
              <a:rPr lang="ru-RU" sz="1800" dirty="0" smtClean="0">
                <a:solidFill>
                  <a:srgbClr val="000000"/>
                </a:solidFill>
              </a:rPr>
              <a:t> городское поселение» состоялось открытие  пункта удаленного доступа Многофункционального центра предоставления государственных и муниципальных услуг по адресу ул. Советская, д. 63.</a:t>
            </a:r>
          </a:p>
          <a:p>
            <a:pPr marL="215900" indent="-215900" algn="just">
              <a:buSzPct val="45000"/>
              <a:buFont typeface="StarSymbol"/>
              <a:buChar char="l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endParaRPr lang="ru-RU" sz="1800" dirty="0" smtClean="0">
              <a:solidFill>
                <a:srgbClr val="000000"/>
              </a:solidFill>
            </a:endParaRPr>
          </a:p>
          <a:p>
            <a:pPr marL="215900" indent="-215900" algn="just">
              <a:buSzPct val="45000"/>
              <a:buFont typeface="StarSymbol"/>
              <a:buChar char="l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ru-RU" sz="1800" dirty="0" smtClean="0">
                <a:solidFill>
                  <a:srgbClr val="000000"/>
                </a:solidFill>
              </a:rPr>
              <a:t>1 декабря 2014 года в р.п. Мулловка МО «</a:t>
            </a:r>
            <a:r>
              <a:rPr lang="ru-RU" sz="1800" dirty="0" err="1" smtClean="0">
                <a:solidFill>
                  <a:srgbClr val="000000"/>
                </a:solidFill>
              </a:rPr>
              <a:t>Мулловское</a:t>
            </a:r>
            <a:r>
              <a:rPr lang="ru-RU" sz="1800" dirty="0" smtClean="0">
                <a:solidFill>
                  <a:srgbClr val="000000"/>
                </a:solidFill>
              </a:rPr>
              <a:t> городское поселение» состоялось открытие  пункта удаленного  доступа Многофункционального центра предоставления государственных и муниципальных услуг  по адресу ул. Советская, д. 6.</a:t>
            </a:r>
          </a:p>
          <a:p>
            <a:pPr marL="215900" indent="-215900" algn="just">
              <a:buSzPct val="45000"/>
              <a:buFont typeface="StarSymbol"/>
              <a:buChar char="l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endParaRPr lang="ru-RU" sz="1800" dirty="0" smtClean="0">
              <a:solidFill>
                <a:srgbClr val="000000"/>
              </a:solidFill>
            </a:endParaRPr>
          </a:p>
          <a:p>
            <a:pPr marL="215900" indent="-215900" algn="just">
              <a:buSzPct val="45000"/>
              <a:buFont typeface="StarSymbol"/>
              <a:buChar char="l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ru-RU" sz="1800" dirty="0" smtClean="0">
                <a:solidFill>
                  <a:srgbClr val="000000"/>
                </a:solidFill>
              </a:rPr>
              <a:t>Прием граждан также ведется в МФЦ города Димитровграда по адресу ул. Октябрьская, д. 64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03165" y="2066119"/>
          <a:ext cx="4643469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3373</TotalTime>
  <Words>225</Words>
  <Application>Microsoft Office PowerPoint</Application>
  <PresentationFormat>Произвольный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Constantine</dc:creator>
  <cp:lastModifiedBy>Admin</cp:lastModifiedBy>
  <cp:revision>342</cp:revision>
  <cp:lastPrinted>2012-08-17T07:29:10Z</cp:lastPrinted>
  <dcterms:created xsi:type="dcterms:W3CDTF">2011-09-24T03:53:36Z</dcterms:created>
  <dcterms:modified xsi:type="dcterms:W3CDTF">2015-07-10T09:21:09Z</dcterms:modified>
</cp:coreProperties>
</file>